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3" autoAdjust="0"/>
    <p:restoredTop sz="94660"/>
  </p:normalViewPr>
  <p:slideViewPr>
    <p:cSldViewPr>
      <p:cViewPr varScale="1">
        <p:scale>
          <a:sx n="69" d="100"/>
          <a:sy n="69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4DEF-0BC8-4539-8E96-883A2349DB83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709F-560E-4F68-AA78-34CFAF46B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4DEF-0BC8-4539-8E96-883A2349DB83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709F-560E-4F68-AA78-34CFAF46B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4DEF-0BC8-4539-8E96-883A2349DB83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709F-560E-4F68-AA78-34CFAF46B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4DEF-0BC8-4539-8E96-883A2349DB83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709F-560E-4F68-AA78-34CFAF46B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4DEF-0BC8-4539-8E96-883A2349DB83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709F-560E-4F68-AA78-34CFAF46B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4DEF-0BC8-4539-8E96-883A2349DB83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709F-560E-4F68-AA78-34CFAF46BA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4DEF-0BC8-4539-8E96-883A2349DB83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709F-560E-4F68-AA78-34CFAF46B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4DEF-0BC8-4539-8E96-883A2349DB83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709F-560E-4F68-AA78-34CFAF46B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4DEF-0BC8-4539-8E96-883A2349DB83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709F-560E-4F68-AA78-34CFAF46B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4DEF-0BC8-4539-8E96-883A2349DB83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35709F-560E-4F68-AA78-34CFAF46B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A4DEF-0BC8-4539-8E96-883A2349DB83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5709F-560E-4F68-AA78-34CFAF46B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72A4DEF-0BC8-4539-8E96-883A2349DB83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D35709F-560E-4F68-AA78-34CFAF46B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556792"/>
            <a:ext cx="6013657" cy="2271691"/>
          </a:xfrm>
        </p:spPr>
        <p:txBody>
          <a:bodyPr/>
          <a:lstStyle/>
          <a:p>
            <a:r>
              <a:rPr lang="ru-RU" sz="2400" dirty="0" smtClean="0"/>
              <a:t>Консультация для родителей</a:t>
            </a:r>
            <a:br>
              <a:rPr lang="ru-RU" sz="2400" dirty="0" smtClean="0"/>
            </a:br>
            <a:r>
              <a:rPr lang="ru-RU" sz="2400" dirty="0" smtClean="0"/>
              <a:t>«Формирование элементарных математических представлений с помощью дидактических игр у детей 4-5 лет»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929454" y="5143512"/>
            <a:ext cx="18492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Подготовила :</a:t>
            </a:r>
          </a:p>
          <a:p>
            <a:r>
              <a:rPr lang="ru-RU" dirty="0" smtClean="0"/>
              <a:t>Воспитатель </a:t>
            </a:r>
          </a:p>
          <a:p>
            <a:r>
              <a:rPr lang="ru-RU" dirty="0" err="1" smtClean="0"/>
              <a:t>Логвинова</a:t>
            </a:r>
            <a:r>
              <a:rPr lang="ru-RU" smtClean="0"/>
              <a:t> М.Д.</a:t>
            </a:r>
            <a:endParaRPr lang="ru-RU"/>
          </a:p>
        </p:txBody>
      </p:sp>
      <p:pic>
        <p:nvPicPr>
          <p:cNvPr id="4" name="Рисунок 3" descr="1200x790_ZD_News_24-06_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062258"/>
            <a:ext cx="5500726" cy="379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00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Подведем итоги !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0" dirty="0" smtClean="0"/>
              <a:t>Так, играя в непосредственной обстановке, вы можете приобщить ребенка ко многим математическим понятиям, способствовать их лучшему усвоению, поддерживая и развивая интерес к математике.</a:t>
            </a:r>
            <a:endParaRPr lang="ru-RU" sz="2000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520" y="2503170"/>
            <a:ext cx="3360720" cy="39262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kachat-kartinki-spasibo-za-vnimanie-dlya-prezentacii-cover-38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85728"/>
            <a:ext cx="8706932" cy="626233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Математика Как игра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00628"/>
            <a:ext cx="7704856" cy="5640740"/>
          </a:xfrm>
        </p:spPr>
        <p:txBody>
          <a:bodyPr>
            <a:normAutofit/>
          </a:bodyPr>
          <a:lstStyle/>
          <a:p>
            <a:r>
              <a:rPr lang="ru-RU" sz="1800" b="0" dirty="0" smtClean="0"/>
              <a:t>Формированию у детей </a:t>
            </a:r>
            <a:r>
              <a:rPr lang="ru-RU" sz="1800" dirty="0" smtClean="0"/>
              <a:t>математических представлений</a:t>
            </a:r>
            <a:r>
              <a:rPr lang="ru-RU" sz="1800" b="0" dirty="0" smtClean="0"/>
              <a:t> способствует использование разнообразных дидактических игр. Дидактические игры – это игры, в которых познавательная деятельность сочетается с игровой деятельностью. С одной стороны, дидактическая игра – одна из форм обучающего воздействия взрослого на ребенка, а с другой – игра является основным видом самостоятельной деятельности детей. А самостоятельная игровая деятельность осуществляется лишь в том случае, если дети проявляют интерес к игре, ее правилам и действиям.</a:t>
            </a:r>
          </a:p>
          <a:p>
            <a:r>
              <a:rPr lang="ru-RU" sz="1800" b="0" dirty="0" smtClean="0"/>
              <a:t>Какое же значение имеет </a:t>
            </a:r>
            <a:r>
              <a:rPr lang="ru-RU" sz="2800" b="0" dirty="0" smtClean="0"/>
              <a:t>игра</a:t>
            </a:r>
            <a:r>
              <a:rPr lang="ru-RU" sz="1800" b="0" dirty="0" smtClean="0"/>
              <a:t>? В процессе игры у детей вырабатывается привычка сосредотачиваться, мыслить самостоятельно, развивается внимание, стремление к знаниям. Увлёкшись, дети не замечают, что </a:t>
            </a:r>
            <a:r>
              <a:rPr lang="ru-RU" sz="1800" b="0" u="sng" dirty="0" smtClean="0"/>
              <a:t>учатся</a:t>
            </a:r>
            <a:r>
              <a:rPr lang="ru-RU" sz="1800" b="0" dirty="0" smtClean="0"/>
              <a:t>: познают, запоминают новое, ориентируются в необычных ситуациях, пополняют запас представлений, понятий, развивают фантазию. Даже самые пассивные из детей включаются в игру с огромным желанием, прилагают все усилия, чтобы не подвести товарищей по игре.</a:t>
            </a:r>
          </a:p>
          <a:p>
            <a:endParaRPr lang="ru-RU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252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0"/>
            <a:ext cx="7520940" cy="5486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4348" y="714356"/>
            <a:ext cx="7520940" cy="5928772"/>
          </a:xfrm>
        </p:spPr>
        <p:txBody>
          <a:bodyPr>
            <a:normAutofit/>
          </a:bodyPr>
          <a:lstStyle/>
          <a:p>
            <a:r>
              <a:rPr lang="ru-RU" b="0" dirty="0" smtClean="0"/>
              <a:t>Не смотря на многообразие математических игр, их </a:t>
            </a:r>
            <a:r>
              <a:rPr lang="ru-RU" sz="2000" dirty="0" smtClean="0"/>
              <a:t>главной задачей </a:t>
            </a:r>
            <a:r>
              <a:rPr lang="ru-RU" b="0" dirty="0" smtClean="0"/>
              <a:t>должно быть </a:t>
            </a:r>
            <a:r>
              <a:rPr lang="ru-RU" b="0" i="1" u="sng" dirty="0" smtClean="0"/>
              <a:t>развитие логического мышления</a:t>
            </a:r>
            <a:r>
              <a:rPr lang="ru-RU" b="0" dirty="0" smtClean="0"/>
              <a:t>, а именно умение устанавливать простейшие закономерности: порядок чередования фигур по цвету, форме, размеру. Этому способствуют и игровые упражнения на нахождение пропущенной в ряду фигуры.</a:t>
            </a:r>
          </a:p>
          <a:p>
            <a:r>
              <a:rPr lang="ru-RU" b="0" dirty="0" smtClean="0"/>
              <a:t>    Дидактические игры провожу как с игрушками, предметами и картинками, так и без наглядного материала – в форме словесных игр, построенных на словах и действиях играющих.</a:t>
            </a:r>
          </a:p>
          <a:p>
            <a:r>
              <a:rPr lang="ru-RU" b="0" dirty="0" smtClean="0"/>
              <a:t>В педагогике сложилось традиционное деление </a:t>
            </a:r>
            <a:r>
              <a:rPr lang="ru-RU" i="1" u="sng" dirty="0" smtClean="0"/>
              <a:t>дидактических игр</a:t>
            </a:r>
            <a:r>
              <a:rPr lang="ru-RU" b="0" dirty="0" smtClean="0"/>
              <a:t>, на:</a:t>
            </a:r>
          </a:p>
          <a:p>
            <a:r>
              <a:rPr lang="ru-RU" i="1" dirty="0" smtClean="0"/>
              <a:t>Игры с предметами;</a:t>
            </a:r>
          </a:p>
          <a:p>
            <a:r>
              <a:rPr lang="ru-RU" i="1" dirty="0" smtClean="0"/>
              <a:t>Настольно-печатные;</a:t>
            </a:r>
          </a:p>
          <a:p>
            <a:r>
              <a:rPr lang="ru-RU" i="1" dirty="0" smtClean="0"/>
              <a:t>Словесные.</a:t>
            </a:r>
          </a:p>
          <a:p>
            <a:endParaRPr lang="ru-RU" i="1" dirty="0" smtClean="0"/>
          </a:p>
          <a:p>
            <a:r>
              <a:rPr lang="ru-RU" i="1" dirty="0" smtClean="0"/>
              <a:t>  Широкое использование математических дидактических игр важно для пробуждения у дошкольников интереса к математическим знаниям, совершенствования познавательной деятельности, общего умственного развития.</a:t>
            </a: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44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00042"/>
            <a:ext cx="7520940" cy="548640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Все дидактические игры разделили на группы:</a:t>
            </a:r>
            <a:br>
              <a:rPr lang="ru-RU" dirty="0" smtClean="0">
                <a:solidFill>
                  <a:srgbClr val="00B05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0" dirty="0" smtClean="0"/>
              <a:t>1. Игры с цифрами и числами</a:t>
            </a:r>
          </a:p>
          <a:p>
            <a:r>
              <a:rPr lang="ru-RU" sz="2400" b="0" dirty="0" smtClean="0"/>
              <a:t>2. Игры путешествия во времени</a:t>
            </a:r>
          </a:p>
          <a:p>
            <a:r>
              <a:rPr lang="ru-RU" sz="2400" b="0" dirty="0" smtClean="0"/>
              <a:t>3. Игры на ориентировку в пространстве</a:t>
            </a:r>
          </a:p>
          <a:p>
            <a:r>
              <a:rPr lang="ru-RU" sz="2400" b="0" dirty="0" smtClean="0"/>
              <a:t>4. Игры с геометрическими фигурами.</a:t>
            </a:r>
          </a:p>
          <a:p>
            <a:r>
              <a:rPr lang="ru-RU" sz="2400" b="0" dirty="0" smtClean="0"/>
              <a:t>5. Игры на развитие логического мышления</a:t>
            </a:r>
          </a:p>
          <a:p>
            <a:endParaRPr lang="ru-RU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3571876"/>
            <a:ext cx="3000396" cy="297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7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Играйте с ребёнком всегда и везде. Например: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640740"/>
          </a:xfrm>
        </p:spPr>
        <p:txBody>
          <a:bodyPr>
            <a:normAutofit/>
          </a:bodyPr>
          <a:lstStyle/>
          <a:p>
            <a:r>
              <a:rPr lang="ru-RU" sz="2000" b="0" dirty="0" smtClean="0"/>
              <a:t> Готовите обед, спросите, какое количество овощей пошло на приготовление супа, какой они формы, величины.  Обращайте внимание детей на форму различных предметов в окружающем мире, их количество. Например, тарелки, часы, крышка от кастрюли круглые; скатерть, табурет и стол квадратные, крыша дома треугольная. Спросите, какую фигуру по форме напоминает тот или иной предмет. Выбери предмет похожий по форме на ту или иную фигуру.</a:t>
            </a:r>
            <a:endParaRPr lang="ru-RU" sz="2000" b="0" dirty="0">
              <a:latin typeface="CyrillicOld" pitchFamily="2" charset="0"/>
              <a:cs typeface="Arial" panose="020B0604020202020204" pitchFamily="34" charset="0"/>
            </a:endParaRPr>
          </a:p>
        </p:txBody>
      </p:sp>
      <p:pic>
        <p:nvPicPr>
          <p:cNvPr id="4" name="Рисунок 3" descr="Без назван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3947822"/>
            <a:ext cx="3629996" cy="2718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66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00B0F0"/>
                </a:solidFill>
              </a:rPr>
              <a:t>Советую придумывать игры, где необходимо выделение отдельных параметров величины.</a:t>
            </a:r>
            <a:endParaRPr lang="ru-RU" sz="2400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dirty="0" smtClean="0"/>
              <a:t>. </a:t>
            </a:r>
            <a:r>
              <a:rPr lang="ru-RU" sz="2000" dirty="0" smtClean="0"/>
              <a:t>Например</a:t>
            </a:r>
            <a:r>
              <a:rPr lang="ru-RU" b="0" dirty="0" smtClean="0"/>
              <a:t>,</a:t>
            </a:r>
            <a:r>
              <a:rPr lang="ru-RU" sz="1800" b="0" dirty="0" smtClean="0"/>
              <a:t> </a:t>
            </a:r>
            <a:r>
              <a:rPr lang="ru-RU" b="0" dirty="0" smtClean="0"/>
              <a:t>можно вырезать из бумаги реку. Машине, которая подъехала к реке, надо переехать на другую сторону. Дети решают, что нужен мост. Но ваш мост (прямоугольник из бумаги или картона) не достает до другого берега. Принесите другой мост, длиннее первого, и по нему машина переедет на другой берег. Подобные игры дают возможность обратить внимание ребенка не только на величину предметов в целом, но и на отдельные параметры величины, учат сравнивать предметы по величине.</a:t>
            </a:r>
            <a:endParaRPr lang="ru-RU" dirty="0"/>
          </a:p>
        </p:txBody>
      </p:sp>
      <p:pic>
        <p:nvPicPr>
          <p:cNvPr id="4" name="Рисунок 3" descr="unnam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7" y="3000372"/>
            <a:ext cx="3429024" cy="3857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0" dirty="0" smtClean="0"/>
              <a:t>Играет ваш ребенок с машинками, спросите какая машинка больше, какая меньше.  Построил из кубиков гараж, спросите какой </a:t>
            </a:r>
            <a:r>
              <a:rPr lang="ru-RU" sz="2000" i="1" dirty="0" smtClean="0"/>
              <a:t>выше, ниже</a:t>
            </a:r>
            <a:r>
              <a:rPr lang="ru-RU" sz="2000" b="0" dirty="0" smtClean="0"/>
              <a:t>. Соотнесите их с размерами машин. Какую машину, в какой гараж можно поставить?</a:t>
            </a:r>
          </a:p>
          <a:p>
            <a:r>
              <a:rPr lang="ru-RU" sz="2000" b="0" dirty="0" smtClean="0"/>
              <a:t>По дороге в детский сад или домой рассматривайте деревья (</a:t>
            </a:r>
            <a:r>
              <a:rPr lang="ru-RU" sz="2000" i="1" dirty="0" smtClean="0"/>
              <a:t>выше - ниже, толще – тоньше</a:t>
            </a:r>
            <a:r>
              <a:rPr lang="ru-RU" sz="2000" b="0" dirty="0" smtClean="0"/>
              <a:t>), дорога </a:t>
            </a:r>
            <a:r>
              <a:rPr lang="ru-RU" sz="2000" i="1" dirty="0" smtClean="0"/>
              <a:t>длиннее - короче</a:t>
            </a:r>
            <a:r>
              <a:rPr lang="ru-RU" sz="2000" b="0" dirty="0" smtClean="0"/>
              <a:t>, солнце выше деревьев или ниже)</a:t>
            </a:r>
          </a:p>
          <a:p>
            <a:endParaRPr lang="ru-RU" dirty="0"/>
          </a:p>
        </p:txBody>
      </p:sp>
      <p:pic>
        <p:nvPicPr>
          <p:cNvPr id="4" name="Рисунок 3" descr="b_2000004503_0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3571876"/>
            <a:ext cx="3643338" cy="31191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7520940" cy="548640"/>
          </a:xfrm>
        </p:spPr>
        <p:txBody>
          <a:bodyPr/>
          <a:lstStyle/>
          <a:p>
            <a:r>
              <a:rPr lang="ru-RU" sz="2000" dirty="0" smtClean="0">
                <a:solidFill>
                  <a:srgbClr val="00B050"/>
                </a:solidFill>
              </a:rPr>
              <a:t>Остановимся еще на одном свойстве предметов, окружающих ребенка, — их количестве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14356"/>
            <a:ext cx="8001056" cy="4071966"/>
          </a:xfrm>
        </p:spPr>
        <p:txBody>
          <a:bodyPr>
            <a:noAutofit/>
          </a:bodyPr>
          <a:lstStyle/>
          <a:p>
            <a:r>
              <a:rPr lang="ru-RU" b="0" dirty="0" smtClean="0"/>
              <a:t>Что важно для четырехлетнего малыша? Прежде всего, </a:t>
            </a:r>
            <a:r>
              <a:rPr lang="ru-RU" u="sng" dirty="0" smtClean="0"/>
              <a:t>научить его понимать математические отношения: больше, меньше, поровну</a:t>
            </a:r>
            <a:r>
              <a:rPr lang="ru-RU" b="0" dirty="0" smtClean="0"/>
              <a:t>. Лучше всего снова обратиться к игре и использовать такие ситуации, когда установление равенства - неравенства предметов становится необходимым. Например, мама предлагает малышу: «Давай покормим твоих кукол!» Вместе с ребенком она рассаживает кукол и предлагает накрыть на стол: каждой кукле надо поставить тарелку, а к каждой тарелке положить ложку. Малыш с удовольствием играет с любимыми игрушками. </a:t>
            </a:r>
            <a:r>
              <a:rPr lang="ru-RU" dirty="0" smtClean="0"/>
              <a:t>Перед взрослым же, который должен выступать как равноправный партнер по игре, стоит серьезная обучающая задача</a:t>
            </a:r>
            <a:r>
              <a:rPr lang="ru-RU" b="0" dirty="0" smtClean="0"/>
              <a:t>. Он показывает ребенку способ сравнения двух групп предметов: «Чтобы всем куклам хватило тарелок, давай перед каждой куклой поставим тарелку. Мы сразу увидим, у всех ли есть тарелки. Чтобы всем хватило ложек, давай положим ложку на каждую тарелку». Полученные знания дети с удовольствием используют в повседневной жизни. Ребенок охотно будет помогать накрывать на стол: к каждой тарелке положить ложку, нож, вилку, под каждой чашкой поставить блюдце и т. д.</a:t>
            </a:r>
            <a:endParaRPr lang="ru-RU" dirty="0"/>
          </a:p>
        </p:txBody>
      </p:sp>
      <p:pic>
        <p:nvPicPr>
          <p:cNvPr id="5" name="Рисунок 4" descr="maxresdefau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4803801"/>
            <a:ext cx="3143272" cy="2054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</a:rPr>
              <a:t>Дети учатся ориентироваться в пространстве и времени.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dirty="0" smtClean="0"/>
              <a:t>  Обращайте на это внимание </a:t>
            </a:r>
            <a:r>
              <a:rPr lang="ru-RU" dirty="0" smtClean="0"/>
              <a:t>в повседневной жизни.</a:t>
            </a:r>
          </a:p>
          <a:p>
            <a:r>
              <a:rPr lang="ru-RU" b="0" dirty="0" smtClean="0"/>
              <a:t>Играя, обращайте внимание ребёнка на то, что находится </a:t>
            </a:r>
            <a:r>
              <a:rPr lang="ru-RU" i="1" dirty="0" smtClean="0"/>
              <a:t>слева, справа от него, впереди, сзади.</a:t>
            </a:r>
            <a:r>
              <a:rPr lang="ru-RU" b="0" dirty="0" smtClean="0"/>
              <a:t> Посмотрите, какие предметы находятся над головой, что ниже головы</a:t>
            </a:r>
          </a:p>
          <a:p>
            <a:r>
              <a:rPr lang="ru-RU" b="0" dirty="0" smtClean="0"/>
              <a:t>Побуждайте ребёнка использовать слова</a:t>
            </a:r>
            <a:r>
              <a:rPr lang="ru-RU" dirty="0" smtClean="0"/>
              <a:t>: вчера, сегодня, завтра (что было сегодня, что было вчера и что будет завтра).</a:t>
            </a:r>
          </a:p>
          <a:p>
            <a:r>
              <a:rPr lang="ru-RU" b="0" dirty="0" smtClean="0"/>
              <a:t>Спрашивайте, какое </a:t>
            </a:r>
            <a:r>
              <a:rPr lang="ru-RU" dirty="0" smtClean="0"/>
              <a:t>сейчас время года</a:t>
            </a:r>
            <a:r>
              <a:rPr lang="ru-RU" b="0" dirty="0" smtClean="0"/>
              <a:t>. Называйте текущий месяц,  день недели.  Поиграйте в игру «</a:t>
            </a:r>
            <a:r>
              <a:rPr lang="ru-RU" b="0" u="sng" dirty="0" smtClean="0"/>
              <a:t>Найди игрушку</a:t>
            </a:r>
            <a:r>
              <a:rPr lang="ru-RU" b="0" dirty="0" smtClean="0"/>
              <a:t>». Спрячьте игрушку, «Раз, два, три - ищи!» - говорит взрослый.  Ребенок ищет, найдя, он говорит, где она находилась, </a:t>
            </a:r>
            <a:r>
              <a:rPr lang="ru-RU" dirty="0" smtClean="0"/>
              <a:t>используя слова «на», «за», «между», «в».</a:t>
            </a:r>
          </a:p>
          <a:p>
            <a:endParaRPr lang="ru-RU" dirty="0"/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3929066"/>
            <a:ext cx="3143272" cy="2714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74</TotalTime>
  <Words>460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Углы</vt:lpstr>
      <vt:lpstr>Консультация для родителей «Формирование элементарных математических представлений с помощью дидактических игр у детей 4-5 лет»  </vt:lpstr>
      <vt:lpstr>Математика Как игра</vt:lpstr>
      <vt:lpstr>Презентация PowerPoint</vt:lpstr>
      <vt:lpstr>Все дидактические игры разделили на группы: </vt:lpstr>
      <vt:lpstr>Играйте с ребёнком всегда и везде. Например:</vt:lpstr>
      <vt:lpstr>Советую придумывать игры, где необходимо выделение отдельных параметров величины.</vt:lpstr>
      <vt:lpstr>Презентация PowerPoint</vt:lpstr>
      <vt:lpstr>Остановимся еще на одном свойстве предметов, окружающих ребенка, — их количестве.</vt:lpstr>
      <vt:lpstr>Дети учатся ориентироваться в пространстве и времени.</vt:lpstr>
      <vt:lpstr>Подведем итоги !</vt:lpstr>
      <vt:lpstr>Презентация PowerPoint</vt:lpstr>
    </vt:vector>
  </TitlesOfParts>
  <Company>555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родителей «Развитие математических способностей у дошкольников 4-5 лет»</dc:title>
  <dc:creator>Sam</dc:creator>
  <cp:lastModifiedBy>Прогимназ</cp:lastModifiedBy>
  <cp:revision>11</cp:revision>
  <dcterms:created xsi:type="dcterms:W3CDTF">2017-12-01T15:48:05Z</dcterms:created>
  <dcterms:modified xsi:type="dcterms:W3CDTF">2020-04-08T06:05:23Z</dcterms:modified>
</cp:coreProperties>
</file>